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9" r:id="rId3"/>
    <p:sldId id="262" r:id="rId4"/>
    <p:sldId id="258" r:id="rId5"/>
    <p:sldId id="270" r:id="rId6"/>
    <p:sldId id="308" r:id="rId7"/>
    <p:sldId id="260" r:id="rId8"/>
    <p:sldId id="309" r:id="rId9"/>
    <p:sldId id="265" r:id="rId10"/>
    <p:sldId id="311" r:id="rId11"/>
    <p:sldId id="31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728492-E86A-425D-AD98-1A4E9EAD33EA}">
  <a:tblStyle styleId="{E6728492-E86A-425D-AD98-1A4E9EAD33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70e888b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70e888b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7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c5496bd4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c5496bd49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07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7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70e888b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70e888b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52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63" r:id="rId8"/>
    <p:sldLayoutId id="2147483664" r:id="rId9"/>
    <p:sldLayoutId id="2147483668" r:id="rId10"/>
    <p:sldLayoutId id="2147483669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3062992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Proyecto final del curso de Big Data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BE4437-E78C-472F-8634-67342027C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374">
            <a:off x="7632018" y="2421469"/>
            <a:ext cx="918588" cy="13849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DE8430-F54B-4053-A105-AA1EB61A4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374">
            <a:off x="8367375" y="1034551"/>
            <a:ext cx="927931" cy="13849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32FE28-7B20-4EE8-A065-03F6C89D2F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374">
            <a:off x="6899331" y="3853669"/>
            <a:ext cx="917061" cy="13849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2CA0F9-DAB5-4236-8E5C-E7126D8F00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374">
            <a:off x="8331686" y="3954947"/>
            <a:ext cx="936241" cy="13849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E00C9C-784C-4D37-B4AA-3DDC344242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374">
            <a:off x="6173112" y="2224888"/>
            <a:ext cx="918600" cy="1384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29732F-7228-4B5D-AAED-EA23FF6D8C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6626"/>
          <a:stretch/>
        </p:blipFill>
        <p:spPr>
          <a:xfrm rot="20066841">
            <a:off x="6849585" y="824233"/>
            <a:ext cx="936000" cy="1341077"/>
          </a:xfrm>
          <a:prstGeom prst="rect">
            <a:avLst/>
          </a:prstGeom>
        </p:spPr>
      </p:pic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535900"/>
            <a:ext cx="3903200" cy="25442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Sistemas de Recomendación </a:t>
            </a:r>
            <a:r>
              <a:rPr lang="es-ES" sz="4400" dirty="0">
                <a:latin typeface="Lexend Deca"/>
                <a:ea typeface="Lexend Deca"/>
                <a:cs typeface="Lexend Deca"/>
                <a:sym typeface="Lexend Deca"/>
              </a:rPr>
              <a:t>de películas</a:t>
            </a:r>
            <a:endParaRPr sz="44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0" name="Google Shape;146;p35">
            <a:extLst>
              <a:ext uri="{FF2B5EF4-FFF2-40B4-BE49-F238E27FC236}">
                <a16:creationId xmlns:a16="http://schemas.microsoft.com/office/drawing/2014/main" id="{EC5856B5-C599-4FF8-8877-76E6660BE107}"/>
              </a:ext>
            </a:extLst>
          </p:cNvPr>
          <p:cNvSpPr txBox="1">
            <a:spLocks/>
          </p:cNvSpPr>
          <p:nvPr/>
        </p:nvSpPr>
        <p:spPr>
          <a:xfrm>
            <a:off x="183246" y="4732615"/>
            <a:ext cx="6600326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2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sistant"/>
              <a:buNone/>
              <a:defRPr sz="28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s-ES" sz="1600" dirty="0">
                <a:solidFill>
                  <a:schemeClr val="lt1"/>
                </a:solidFill>
              </a:rPr>
              <a:t>Boris Mauricio </a:t>
            </a:r>
            <a:r>
              <a:rPr lang="es-ES" sz="1600" dirty="0" err="1">
                <a:solidFill>
                  <a:schemeClr val="lt1"/>
                </a:solidFill>
              </a:rPr>
              <a:t>Martinez</a:t>
            </a:r>
            <a:r>
              <a:rPr lang="es-ES" sz="1600" dirty="0">
                <a:solidFill>
                  <a:schemeClr val="lt1"/>
                </a:solidFill>
              </a:rPr>
              <a:t>  |  Daniel Felipe Ortiz  |  </a:t>
            </a:r>
            <a:r>
              <a:rPr lang="es-ES" sz="1600" dirty="0" err="1">
                <a:solidFill>
                  <a:schemeClr val="lt1"/>
                </a:solidFill>
              </a:rPr>
              <a:t>Jhon</a:t>
            </a:r>
            <a:r>
              <a:rPr lang="es-ES" sz="1600" dirty="0">
                <a:solidFill>
                  <a:schemeClr val="lt1"/>
                </a:solidFill>
              </a:rPr>
              <a:t> </a:t>
            </a:r>
            <a:r>
              <a:rPr lang="es-ES" sz="1600" dirty="0" err="1">
                <a:solidFill>
                  <a:schemeClr val="lt1"/>
                </a:solidFill>
              </a:rPr>
              <a:t>Eduwin</a:t>
            </a:r>
            <a:r>
              <a:rPr lang="es-ES" sz="1600" dirty="0">
                <a:solidFill>
                  <a:schemeClr val="lt1"/>
                </a:solidFill>
              </a:rPr>
              <a:t> Maya</a:t>
            </a:r>
            <a:endParaRPr lang="es-ES" sz="1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442616-489A-4DF1-8483-2F51D78530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5980">
            <a:off x="7638754" y="-554400"/>
            <a:ext cx="926719" cy="13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 smtClean="0">
                <a:solidFill>
                  <a:srgbClr val="20C8C8"/>
                </a:solidFill>
              </a:rPr>
              <a:t>Singular Value Decomposition </a:t>
            </a:r>
            <a:r>
              <a:rPr lang="en" dirty="0" smtClean="0">
                <a:solidFill>
                  <a:schemeClr val="bg1"/>
                </a:solidFill>
              </a:rPr>
              <a:t>(</a:t>
            </a:r>
            <a:r>
              <a:rPr lang="en" dirty="0" smtClean="0"/>
              <a:t>SVD)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Ítems</a:t>
            </a:r>
            <a:endParaRPr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Usuarios</a:t>
            </a:r>
            <a:endParaRPr dirty="0"/>
          </a:p>
        </p:txBody>
      </p:sp>
      <p:sp>
        <p:nvSpPr>
          <p:cNvPr id="238" name="Google Shape;238;p44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Pesos</a:t>
            </a:r>
            <a:endParaRPr dirty="0"/>
          </a:p>
        </p:txBody>
      </p:sp>
      <p:sp>
        <p:nvSpPr>
          <p:cNvPr id="239" name="Google Shape;239;p44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V^T </a:t>
            </a:r>
            <a:r>
              <a:rPr lang="en-US" dirty="0" err="1"/>
              <a:t>representa</a:t>
            </a:r>
            <a:r>
              <a:rPr lang="en-US" dirty="0"/>
              <a:t> que tan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caracteristica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item</a:t>
            </a:r>
            <a:endParaRPr dirty="0"/>
          </a:p>
        </p:txBody>
      </p:sp>
      <p:sp>
        <p:nvSpPr>
          <p:cNvPr id="240" name="Google Shape;240;p44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</a:t>
            </a:r>
            <a:r>
              <a:rPr lang="en" dirty="0" smtClean="0"/>
              <a:t>os pesos calculados para las combinaciones</a:t>
            </a:r>
            <a:endParaRPr dirty="0"/>
          </a:p>
        </p:txBody>
      </p:sp>
      <p:sp>
        <p:nvSpPr>
          <p:cNvPr id="241" name="Google Shape;241;p44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s-MX" dirty="0"/>
              <a:t>U representa cuanto los usuarios "prefieren" cada </a:t>
            </a:r>
            <a:r>
              <a:rPr lang="es-MX" dirty="0" smtClean="0"/>
              <a:t>característica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796204" y="2289423"/>
                <a:ext cx="5886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04" y="2289423"/>
                <a:ext cx="5886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466674" y="2289424"/>
                <a:ext cx="522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74" y="2289424"/>
                <a:ext cx="5229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/>
              <p:cNvSpPr txBox="1"/>
              <p:nvPr/>
            </p:nvSpPr>
            <p:spPr>
              <a:xfrm>
                <a:off x="7042904" y="2289425"/>
                <a:ext cx="7880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uadro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04" y="2289425"/>
                <a:ext cx="78803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0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 smtClean="0"/>
              <a:t>esultado y </a:t>
            </a:r>
            <a:r>
              <a:rPr lang="en" dirty="0" smtClean="0">
                <a:solidFill>
                  <a:srgbClr val="20C8C8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final_60ff6d1b8e3c5600ce115c63_1899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17"/>
                </p14:media>
              </p:ext>
            </p:extLst>
          </p:nvPr>
        </p:nvPicPr>
        <p:blipFill rotWithShape="1">
          <a:blip r:embed="rId4"/>
          <a:srcRect l="25707" t="23049" r="17948" b="14499"/>
          <a:stretch>
            <a:fillRect/>
          </a:stretch>
        </p:blipFill>
        <p:spPr>
          <a:xfrm>
            <a:off x="3945276" y="1017600"/>
            <a:ext cx="4931595" cy="3082247"/>
          </a:xfrm>
          <a:prstGeom prst="rect">
            <a:avLst/>
          </a:prstGeom>
        </p:spPr>
      </p:pic>
      <p:sp>
        <p:nvSpPr>
          <p:cNvPr id="13" name="Google Shape;185;p39"/>
          <p:cNvSpPr txBox="1">
            <a:spLocks noGrp="1"/>
          </p:cNvSpPr>
          <p:nvPr>
            <p:ph type="title" idx="2"/>
          </p:nvPr>
        </p:nvSpPr>
        <p:spPr>
          <a:xfrm>
            <a:off x="848610" y="1999760"/>
            <a:ext cx="2972805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</a:pPr>
            <a:r>
              <a:rPr lang="en" dirty="0">
                <a:solidFill>
                  <a:schemeClr val="lt1"/>
                </a:solidFill>
              </a:rPr>
              <a:t>El método </a:t>
            </a:r>
            <a:r>
              <a:rPr lang="en" dirty="0" smtClean="0">
                <a:solidFill>
                  <a:schemeClr val="accent6"/>
                </a:solidFill>
              </a:rPr>
              <a:t>SVD</a:t>
            </a:r>
            <a:r>
              <a:rPr lang="en" dirty="0" smtClean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resulta </a:t>
            </a:r>
            <a:r>
              <a:rPr lang="en" dirty="0" smtClean="0">
                <a:solidFill>
                  <a:schemeClr val="lt1"/>
                </a:solidFill>
              </a:rPr>
              <a:t>en predicciones coherentes cuando se analizan los géneros de las recomendaciones, cabe recordar que el modelo no hace predicciones basadas en estos.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45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074745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Contenido de la presentación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956076" y="1757900"/>
            <a:ext cx="2273526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/>
                </a:solidFill>
              </a:rPr>
              <a:t>Filtrado Colaborativo</a:t>
            </a: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5217751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5217751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073964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073964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title" idx="3"/>
          </p:nvPr>
        </p:nvSpPr>
        <p:spPr>
          <a:xfrm>
            <a:off x="5956075" y="2115250"/>
            <a:ext cx="2481751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Método basado en los usuarios y en los </a:t>
            </a:r>
            <a:r>
              <a:rPr lang="es-ES" b="0" dirty="0" err="1"/>
              <a:t>items</a:t>
            </a:r>
            <a:endParaRPr b="0" dirty="0"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xfrm>
            <a:off x="5137651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956076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/>
                </a:solidFill>
              </a:rPr>
              <a:t>Redes Neuronales</a:t>
            </a: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172" name="Google Shape;172;p38"/>
          <p:cNvSpPr txBox="1">
            <a:spLocks noGrp="1"/>
          </p:cNvSpPr>
          <p:nvPr>
            <p:ph type="title" idx="6"/>
          </p:nvPr>
        </p:nvSpPr>
        <p:spPr>
          <a:xfrm>
            <a:off x="5956076" y="3603575"/>
            <a:ext cx="2273526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Método que combina factores latentes con historial de puntuaciones</a:t>
            </a:r>
            <a:endParaRPr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xfrm>
            <a:off x="5137651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9"/>
          </p:nvPr>
        </p:nvSpPr>
        <p:spPr>
          <a:xfrm>
            <a:off x="1814988" y="2133650"/>
            <a:ext cx="2481751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</a:rPr>
              <a:t>Objetivo, contexto del proyecto y Sistemas de Recomendación</a:t>
            </a:r>
            <a:endParaRPr b="0" dirty="0"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1814988" y="1757900"/>
            <a:ext cx="2448667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/>
                </a:solidFill>
              </a:rPr>
              <a:t>Propuesta del proyecto</a:t>
            </a: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xfrm>
            <a:off x="993864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1814988" y="3207575"/>
            <a:ext cx="2757012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/>
                </a:solidFill>
              </a:rPr>
              <a:t>Factorización de Matrices</a:t>
            </a: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title" idx="15"/>
          </p:nvPr>
        </p:nvSpPr>
        <p:spPr>
          <a:xfrm>
            <a:off x="1814989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Método de factores latentes en el historial de puntuaciones</a:t>
            </a:r>
            <a:endParaRPr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xfrm>
            <a:off x="993864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576068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473149" y="1625306"/>
            <a:ext cx="8197701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del proyecto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710940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F08C0D-8D96-4761-A120-CAD187750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2359" y="3243813"/>
            <a:ext cx="6307894" cy="600600"/>
          </a:xfrm>
        </p:spPr>
        <p:txBody>
          <a:bodyPr/>
          <a:lstStyle/>
          <a:p>
            <a:r>
              <a:rPr lang="es-ES" sz="2000" dirty="0">
                <a:solidFill>
                  <a:schemeClr val="accent6"/>
                </a:solidFill>
              </a:rPr>
              <a:t>Construir</a:t>
            </a:r>
            <a:r>
              <a:rPr lang="es-ES" sz="2000" dirty="0">
                <a:solidFill>
                  <a:schemeClr val="bg1"/>
                </a:solidFill>
              </a:rPr>
              <a:t>,</a:t>
            </a:r>
            <a:r>
              <a:rPr lang="es-ES" sz="2000" dirty="0">
                <a:solidFill>
                  <a:schemeClr val="accent6"/>
                </a:solidFill>
              </a:rPr>
              <a:t> Implementar </a:t>
            </a:r>
            <a:r>
              <a:rPr lang="es-ES" sz="2000" dirty="0">
                <a:solidFill>
                  <a:schemeClr val="bg1"/>
                </a:solidFill>
              </a:rPr>
              <a:t>y</a:t>
            </a:r>
            <a:r>
              <a:rPr lang="es-ES" sz="2000" dirty="0">
                <a:solidFill>
                  <a:schemeClr val="accent6"/>
                </a:solidFill>
              </a:rPr>
              <a:t> Evaluar</a:t>
            </a:r>
            <a:r>
              <a:rPr lang="es-ES" sz="2000" dirty="0"/>
              <a:t> varios </a:t>
            </a:r>
            <a:r>
              <a:rPr lang="es-E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Sistemas de Recomendación</a:t>
            </a:r>
            <a:r>
              <a:rPr lang="es-ES" sz="2000" dirty="0"/>
              <a:t> sobre un conjunto de datos de puntuaciones de películas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>
            <a:spLocks noGrp="1"/>
          </p:cNvSpPr>
          <p:nvPr>
            <p:ph type="body" idx="1"/>
          </p:nvPr>
        </p:nvSpPr>
        <p:spPr>
          <a:xfrm>
            <a:off x="5156791" y="846412"/>
            <a:ext cx="3261536" cy="33002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Los productos finales del proyecto son sistemas que </a:t>
            </a:r>
            <a:r>
              <a:rPr lang="es-E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recomiendan contenido </a:t>
            </a:r>
            <a:r>
              <a:rPr lang="es-ES" sz="2000" dirty="0"/>
              <a:t>a los usuarios con base en su </a:t>
            </a:r>
            <a:r>
              <a:rPr lang="es-E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historial de preferencias.</a:t>
            </a:r>
          </a:p>
        </p:txBody>
      </p:sp>
      <p:grpSp>
        <p:nvGrpSpPr>
          <p:cNvPr id="3" name="Google Shape;8827;p78">
            <a:extLst>
              <a:ext uri="{FF2B5EF4-FFF2-40B4-BE49-F238E27FC236}">
                <a16:creationId xmlns:a16="http://schemas.microsoft.com/office/drawing/2014/main" id="{A277441D-8DE9-473D-9E08-50AFFBCD9566}"/>
              </a:ext>
            </a:extLst>
          </p:cNvPr>
          <p:cNvGrpSpPr/>
          <p:nvPr/>
        </p:nvGrpSpPr>
        <p:grpSpPr>
          <a:xfrm rot="20923253">
            <a:off x="48838" y="4237208"/>
            <a:ext cx="9573886" cy="1477108"/>
            <a:chOff x="723300" y="4253549"/>
            <a:chExt cx="2276482" cy="324900"/>
          </a:xfrm>
          <a:noFill/>
        </p:grpSpPr>
        <p:sp>
          <p:nvSpPr>
            <p:cNvPr id="4" name="Google Shape;8828;p78">
              <a:extLst>
                <a:ext uri="{FF2B5EF4-FFF2-40B4-BE49-F238E27FC236}">
                  <a16:creationId xmlns:a16="http://schemas.microsoft.com/office/drawing/2014/main" id="{FFE2D174-1291-4077-A2FA-F22BA346BC9A}"/>
                </a:ext>
              </a:extLst>
            </p:cNvPr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29;p78">
              <a:extLst>
                <a:ext uri="{FF2B5EF4-FFF2-40B4-BE49-F238E27FC236}">
                  <a16:creationId xmlns:a16="http://schemas.microsoft.com/office/drawing/2014/main" id="{47A2B9AA-1CF8-409F-8FC7-BF705CFB8821}"/>
                </a:ext>
              </a:extLst>
            </p:cNvPr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30;p78">
              <a:extLst>
                <a:ext uri="{FF2B5EF4-FFF2-40B4-BE49-F238E27FC236}">
                  <a16:creationId xmlns:a16="http://schemas.microsoft.com/office/drawing/2014/main" id="{78BBCDCD-576E-4003-A0E6-C13A2D9F071A}"/>
                </a:ext>
              </a:extLst>
            </p:cNvPr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31;p78">
              <a:extLst>
                <a:ext uri="{FF2B5EF4-FFF2-40B4-BE49-F238E27FC236}">
                  <a16:creationId xmlns:a16="http://schemas.microsoft.com/office/drawing/2014/main" id="{3CF0CBA5-5A23-4F7C-A7E8-844CB7106D72}"/>
                </a:ext>
              </a:extLst>
            </p:cNvPr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32;p78">
              <a:extLst>
                <a:ext uri="{FF2B5EF4-FFF2-40B4-BE49-F238E27FC236}">
                  <a16:creationId xmlns:a16="http://schemas.microsoft.com/office/drawing/2014/main" id="{5A840308-385F-40BE-97D4-839D169895E3}"/>
                </a:ext>
              </a:extLst>
            </p:cNvPr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C507B309-C3DD-436A-B14F-1A1D0C99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214" y="118643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7200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714532" y="2154254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Filtrado Colaborativo</a:t>
            </a:r>
            <a:endParaRPr dirty="0"/>
          </a:p>
        </p:txBody>
      </p:sp>
      <p:sp>
        <p:nvSpPr>
          <p:cNvPr id="318" name="Google Shape;318;p49"/>
          <p:cNvSpPr txBox="1">
            <a:spLocks noGrp="1"/>
          </p:cNvSpPr>
          <p:nvPr>
            <p:ph type="title" idx="2"/>
          </p:nvPr>
        </p:nvSpPr>
        <p:spPr>
          <a:xfrm>
            <a:off x="883375" y="912975"/>
            <a:ext cx="8619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" name="Google Shape;205;p42">
            <a:extLst>
              <a:ext uri="{FF2B5EF4-FFF2-40B4-BE49-F238E27FC236}">
                <a16:creationId xmlns:a16="http://schemas.microsoft.com/office/drawing/2014/main" id="{10573C85-E4B5-4127-A9B9-F12901A9E24A}"/>
              </a:ext>
            </a:extLst>
          </p:cNvPr>
          <p:cNvSpPr txBox="1">
            <a:spLocks/>
          </p:cNvSpPr>
          <p:nvPr/>
        </p:nvSpPr>
        <p:spPr>
          <a:xfrm>
            <a:off x="4875513" y="1250687"/>
            <a:ext cx="3879365" cy="331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ssistant"/>
              <a:buNone/>
              <a:defRPr sz="21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</a:t>
            </a:r>
            <a:r>
              <a:rPr lang="en-US" dirty="0" err="1"/>
              <a:t>datos</a:t>
            </a:r>
            <a:r>
              <a:rPr lang="en-US" dirty="0"/>
              <a:t> para </a:t>
            </a:r>
            <a:r>
              <a:rPr lang="en-US" dirty="0" err="1"/>
              <a:t>establecer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r>
              <a:rPr lang="en-US" dirty="0"/>
              <a:t> entre </a:t>
            </a:r>
            <a:r>
              <a:rPr lang="en-US" dirty="0" err="1"/>
              <a:t>usuarios</a:t>
            </a:r>
            <a:r>
              <a:rPr lang="en-US" dirty="0"/>
              <a:t> y entre  pel</a:t>
            </a:r>
            <a:r>
              <a:rPr lang="es-ES" dirty="0" err="1"/>
              <a:t>ículas</a:t>
            </a:r>
            <a:r>
              <a:rPr lang="es-ES" dirty="0"/>
              <a:t>.</a:t>
            </a:r>
            <a:endParaRPr lang="en-US" dirty="0"/>
          </a:p>
          <a:p>
            <a:pPr marL="0" indent="0"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s-CO" dirty="0"/>
          </a:p>
          <a:p>
            <a:pPr>
              <a:spcBef>
                <a:spcPts val="500"/>
              </a:spcBef>
              <a:buClr>
                <a:schemeClr val="accent6"/>
              </a:buClr>
              <a:buSzPts val="1600"/>
              <a:buFont typeface="Assistant"/>
              <a:buChar char="●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o </a:t>
            </a:r>
            <a:r>
              <a:rPr lang="en-US" dirty="0" err="1"/>
              <a:t>en</a:t>
            </a:r>
            <a:r>
              <a:rPr lang="en-US" dirty="0"/>
              <a:t> items.</a:t>
            </a:r>
          </a:p>
          <a:p>
            <a:pPr>
              <a:spcBef>
                <a:spcPts val="500"/>
              </a:spcBef>
              <a:buClr>
                <a:schemeClr val="accent6"/>
              </a:buClr>
              <a:buSzPts val="1600"/>
              <a:buFont typeface="Assistant"/>
              <a:buChar char="●"/>
            </a:pPr>
            <a:r>
              <a:rPr lang="en-US" dirty="0" err="1"/>
              <a:t>Recomienda</a:t>
            </a:r>
            <a:r>
              <a:rPr lang="en-US" dirty="0"/>
              <a:t> </a:t>
            </a:r>
            <a:r>
              <a:rPr lang="en-US" dirty="0" err="1"/>
              <a:t>películas</a:t>
            </a:r>
            <a:r>
              <a:rPr lang="en-US" dirty="0"/>
              <a:t> </a:t>
            </a:r>
            <a:r>
              <a:rPr lang="en-US" dirty="0" err="1"/>
              <a:t>aún</a:t>
            </a:r>
            <a:r>
              <a:rPr lang="en-US" dirty="0"/>
              <a:t> no </a:t>
            </a:r>
            <a:r>
              <a:rPr lang="en-US" dirty="0" err="1"/>
              <a:t>puntuadas</a:t>
            </a:r>
            <a:r>
              <a:rPr lang="en-US" dirty="0"/>
              <a:t>.</a:t>
            </a:r>
          </a:p>
          <a:p>
            <a:pPr>
              <a:spcBef>
                <a:spcPts val="500"/>
              </a:spcBef>
              <a:buClr>
                <a:schemeClr val="accent6"/>
              </a:buClr>
              <a:buSzPts val="1600"/>
              <a:buFont typeface="Assistant"/>
              <a:buChar char="●"/>
            </a:pPr>
            <a:r>
              <a:rPr lang="en-US" dirty="0"/>
              <a:t>La </a:t>
            </a:r>
            <a:r>
              <a:rPr lang="en-US" dirty="0" err="1"/>
              <a:t>teoría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r>
              <a:rPr lang="en-US" dirty="0"/>
              <a:t> y </a:t>
            </a:r>
            <a:r>
              <a:rPr lang="en-US" dirty="0" err="1"/>
              <a:t>predicción</a:t>
            </a:r>
            <a:r>
              <a:rPr lang="en-US" dirty="0"/>
              <a:t> de </a:t>
            </a:r>
            <a:r>
              <a:rPr lang="en-US" dirty="0" err="1"/>
              <a:t>puntuaciones</a:t>
            </a:r>
            <a:r>
              <a:rPr lang="en-US" dirty="0"/>
              <a:t> es </a:t>
            </a:r>
            <a:r>
              <a:rPr lang="en-US" dirty="0" err="1"/>
              <a:t>amplia</a:t>
            </a:r>
            <a:r>
              <a:rPr lang="en-US" dirty="0"/>
              <a:t>.</a:t>
            </a:r>
          </a:p>
          <a:p>
            <a:pPr marL="0" indent="0"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nteresan los vectores de puntuaciones </a:t>
            </a:r>
            <a:r>
              <a:rPr lang="en" dirty="0">
                <a:solidFill>
                  <a:schemeClr val="dk1"/>
                </a:solidFill>
              </a:rPr>
              <a:t>similares…</a:t>
            </a:r>
            <a:endParaRPr dirty="0"/>
          </a:p>
        </p:txBody>
      </p:sp>
      <p:graphicFrame>
        <p:nvGraphicFramePr>
          <p:cNvPr id="404" name="Google Shape;404;p52"/>
          <p:cNvGraphicFramePr/>
          <p:nvPr>
            <p:extLst>
              <p:ext uri="{D42A27DB-BD31-4B8C-83A1-F6EECF244321}">
                <p14:modId xmlns:p14="http://schemas.microsoft.com/office/powerpoint/2010/main" val="248040064"/>
              </p:ext>
            </p:extLst>
          </p:nvPr>
        </p:nvGraphicFramePr>
        <p:xfrm>
          <a:off x="-110997" y="1640354"/>
          <a:ext cx="4544765" cy="3303707"/>
        </p:xfrm>
        <a:graphic>
          <a:graphicData uri="http://schemas.openxmlformats.org/drawingml/2006/table">
            <a:tbl>
              <a:tblPr>
                <a:noFill/>
                <a:tableStyleId>{E6728492-E86A-425D-AD98-1A4E9EAD33EA}</a:tableStyleId>
              </a:tblPr>
              <a:tblGrid>
                <a:gridCol w="908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953">
                  <a:extLst>
                    <a:ext uri="{9D8B030D-6E8A-4147-A177-3AD203B41FA5}">
                      <a16:colId xmlns:a16="http://schemas.microsoft.com/office/drawing/2014/main" val="1828135578"/>
                    </a:ext>
                  </a:extLst>
                </a:gridCol>
                <a:gridCol w="908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83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20C8C8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1800" b="1" dirty="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EC65163-CD01-44C4-8E4B-DC64D7006678}"/>
              </a:ext>
            </a:extLst>
          </p:cNvPr>
          <p:cNvCxnSpPr/>
          <p:nvPr/>
        </p:nvCxnSpPr>
        <p:spPr>
          <a:xfrm>
            <a:off x="871858" y="1980580"/>
            <a:ext cx="0" cy="32718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ED10EB8-6728-4656-A9ED-ECCE4DF32025}"/>
              </a:ext>
            </a:extLst>
          </p:cNvPr>
          <p:cNvCxnSpPr/>
          <p:nvPr/>
        </p:nvCxnSpPr>
        <p:spPr>
          <a:xfrm>
            <a:off x="1747272" y="1980579"/>
            <a:ext cx="0" cy="32718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7F0F1FB-9C47-432D-B37A-91C58FB7E757}"/>
              </a:ext>
            </a:extLst>
          </p:cNvPr>
          <p:cNvCxnSpPr/>
          <p:nvPr/>
        </p:nvCxnSpPr>
        <p:spPr>
          <a:xfrm>
            <a:off x="3529998" y="1980578"/>
            <a:ext cx="0" cy="32718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B627051-94DA-4285-90E3-3FC3B16F44EA}"/>
              </a:ext>
            </a:extLst>
          </p:cNvPr>
          <p:cNvCxnSpPr/>
          <p:nvPr/>
        </p:nvCxnSpPr>
        <p:spPr>
          <a:xfrm>
            <a:off x="2636862" y="1980578"/>
            <a:ext cx="0" cy="32718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0F3BB16-FAA9-4C68-BAAD-335F848EA5F7}"/>
              </a:ext>
            </a:extLst>
          </p:cNvPr>
          <p:cNvCxnSpPr/>
          <p:nvPr/>
        </p:nvCxnSpPr>
        <p:spPr>
          <a:xfrm>
            <a:off x="4384146" y="1980578"/>
            <a:ext cx="0" cy="32718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2FE6636-F700-4F56-A643-D192869D0172}"/>
              </a:ext>
            </a:extLst>
          </p:cNvPr>
          <p:cNvCxnSpPr/>
          <p:nvPr/>
        </p:nvCxnSpPr>
        <p:spPr>
          <a:xfrm>
            <a:off x="151270" y="2717772"/>
            <a:ext cx="457200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B558120-665B-4CB6-8027-CF2B87950348}"/>
              </a:ext>
            </a:extLst>
          </p:cNvPr>
          <p:cNvCxnSpPr/>
          <p:nvPr/>
        </p:nvCxnSpPr>
        <p:spPr>
          <a:xfrm>
            <a:off x="151270" y="3403843"/>
            <a:ext cx="457200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284C0DC-058E-48CF-AA02-91C10716C512}"/>
              </a:ext>
            </a:extLst>
          </p:cNvPr>
          <p:cNvCxnSpPr/>
          <p:nvPr/>
        </p:nvCxnSpPr>
        <p:spPr>
          <a:xfrm>
            <a:off x="151270" y="4149624"/>
            <a:ext cx="457200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8CF400F-3CF6-41D4-BD7C-E1FA67A6ED62}"/>
              </a:ext>
            </a:extLst>
          </p:cNvPr>
          <p:cNvCxnSpPr/>
          <p:nvPr/>
        </p:nvCxnSpPr>
        <p:spPr>
          <a:xfrm>
            <a:off x="151270" y="4908080"/>
            <a:ext cx="457200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FA02DAE-4F23-473C-AA95-863E506D2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45" y="1988477"/>
            <a:ext cx="362252" cy="54617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2B28B0A-F22F-4FDC-B7CC-074001AAD3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17" y="1936457"/>
            <a:ext cx="365937" cy="54617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10EB5FC-B6B9-46B7-AF4B-44A7CC1EF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72" y="1974981"/>
            <a:ext cx="361650" cy="5461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EB866F0-333C-4FF4-B9C0-680733AB7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6626"/>
          <a:stretch/>
        </p:blipFill>
        <p:spPr>
          <a:xfrm rot="21563467">
            <a:off x="1085398" y="1974788"/>
            <a:ext cx="369120" cy="528865"/>
          </a:xfrm>
          <a:prstGeom prst="rect">
            <a:avLst/>
          </a:prstGeom>
        </p:spPr>
      </p:pic>
      <p:grpSp>
        <p:nvGrpSpPr>
          <p:cNvPr id="20" name="Google Shape;9045;p79">
            <a:extLst>
              <a:ext uri="{FF2B5EF4-FFF2-40B4-BE49-F238E27FC236}">
                <a16:creationId xmlns:a16="http://schemas.microsoft.com/office/drawing/2014/main" id="{6AABD85D-E411-4216-8002-35D1B6F1E6E4}"/>
              </a:ext>
            </a:extLst>
          </p:cNvPr>
          <p:cNvGrpSpPr/>
          <p:nvPr/>
        </p:nvGrpSpPr>
        <p:grpSpPr>
          <a:xfrm>
            <a:off x="1365583" y="2762078"/>
            <a:ext cx="301161" cy="339535"/>
            <a:chOff x="3299850" y="238575"/>
            <a:chExt cx="427725" cy="482225"/>
          </a:xfrm>
          <a:solidFill>
            <a:schemeClr val="accent1"/>
          </a:solidFill>
        </p:grpSpPr>
        <p:sp>
          <p:nvSpPr>
            <p:cNvPr id="36" name="Google Shape;9046;p79">
              <a:extLst>
                <a:ext uri="{FF2B5EF4-FFF2-40B4-BE49-F238E27FC236}">
                  <a16:creationId xmlns:a16="http://schemas.microsoft.com/office/drawing/2014/main" id="{559A08AF-7603-45BC-81EF-5A8FE1163C2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9047;p79">
              <a:extLst>
                <a:ext uri="{FF2B5EF4-FFF2-40B4-BE49-F238E27FC236}">
                  <a16:creationId xmlns:a16="http://schemas.microsoft.com/office/drawing/2014/main" id="{5B89C9ED-07FC-4806-B703-59B882F5D802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9048;p79">
              <a:extLst>
                <a:ext uri="{FF2B5EF4-FFF2-40B4-BE49-F238E27FC236}">
                  <a16:creationId xmlns:a16="http://schemas.microsoft.com/office/drawing/2014/main" id="{23FA6064-0DD4-4CBE-931C-C6B33A643209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9049;p79">
              <a:extLst>
                <a:ext uri="{FF2B5EF4-FFF2-40B4-BE49-F238E27FC236}">
                  <a16:creationId xmlns:a16="http://schemas.microsoft.com/office/drawing/2014/main" id="{D48FB070-58B4-406D-90DA-92D05B3D4607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9050;p79">
              <a:extLst>
                <a:ext uri="{FF2B5EF4-FFF2-40B4-BE49-F238E27FC236}">
                  <a16:creationId xmlns:a16="http://schemas.microsoft.com/office/drawing/2014/main" id="{5E3D9FBE-F628-44E6-8251-45ED6764FA1F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10262;p82">
            <a:extLst>
              <a:ext uri="{FF2B5EF4-FFF2-40B4-BE49-F238E27FC236}">
                <a16:creationId xmlns:a16="http://schemas.microsoft.com/office/drawing/2014/main" id="{D884E6BD-98AA-4C55-B814-E614BD6F472B}"/>
              </a:ext>
            </a:extLst>
          </p:cNvPr>
          <p:cNvGrpSpPr/>
          <p:nvPr/>
        </p:nvGrpSpPr>
        <p:grpSpPr>
          <a:xfrm>
            <a:off x="316327" y="2911639"/>
            <a:ext cx="316746" cy="335856"/>
            <a:chOff x="-57172600" y="2686375"/>
            <a:chExt cx="289100" cy="318825"/>
          </a:xfrm>
        </p:grpSpPr>
        <p:sp>
          <p:nvSpPr>
            <p:cNvPr id="43" name="Google Shape;10263;p82">
              <a:extLst>
                <a:ext uri="{FF2B5EF4-FFF2-40B4-BE49-F238E27FC236}">
                  <a16:creationId xmlns:a16="http://schemas.microsoft.com/office/drawing/2014/main" id="{C2774828-D32D-4B48-815A-46B2568BC9DE}"/>
                </a:ext>
              </a:extLst>
            </p:cNvPr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64;p82">
              <a:extLst>
                <a:ext uri="{FF2B5EF4-FFF2-40B4-BE49-F238E27FC236}">
                  <a16:creationId xmlns:a16="http://schemas.microsoft.com/office/drawing/2014/main" id="{83021921-AD46-4AC7-B3F6-D7361AD62486}"/>
                </a:ext>
              </a:extLst>
            </p:cNvPr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265;p82">
            <a:extLst>
              <a:ext uri="{FF2B5EF4-FFF2-40B4-BE49-F238E27FC236}">
                <a16:creationId xmlns:a16="http://schemas.microsoft.com/office/drawing/2014/main" id="{B11F4952-0156-40D0-AFAC-9F542A27AA05}"/>
              </a:ext>
            </a:extLst>
          </p:cNvPr>
          <p:cNvGrpSpPr/>
          <p:nvPr/>
        </p:nvGrpSpPr>
        <p:grpSpPr>
          <a:xfrm>
            <a:off x="296693" y="3617316"/>
            <a:ext cx="348656" cy="333565"/>
            <a:chOff x="-55225575" y="1903275"/>
            <a:chExt cx="318225" cy="316650"/>
          </a:xfrm>
        </p:grpSpPr>
        <p:sp>
          <p:nvSpPr>
            <p:cNvPr id="46" name="Google Shape;10266;p82">
              <a:extLst>
                <a:ext uri="{FF2B5EF4-FFF2-40B4-BE49-F238E27FC236}">
                  <a16:creationId xmlns:a16="http://schemas.microsoft.com/office/drawing/2014/main" id="{91A2DAC3-0F80-4AF5-8071-A53B6D142866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67;p82">
              <a:extLst>
                <a:ext uri="{FF2B5EF4-FFF2-40B4-BE49-F238E27FC236}">
                  <a16:creationId xmlns:a16="http://schemas.microsoft.com/office/drawing/2014/main" id="{D12620C4-FF39-430A-A076-31A5E7D80EA6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68;p82">
              <a:extLst>
                <a:ext uri="{FF2B5EF4-FFF2-40B4-BE49-F238E27FC236}">
                  <a16:creationId xmlns:a16="http://schemas.microsoft.com/office/drawing/2014/main" id="{0EB95D48-8A8E-4370-9D11-59F954A25F40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69;p82">
              <a:extLst>
                <a:ext uri="{FF2B5EF4-FFF2-40B4-BE49-F238E27FC236}">
                  <a16:creationId xmlns:a16="http://schemas.microsoft.com/office/drawing/2014/main" id="{B92093DF-32FC-4AD4-AD3F-7E8D4F604A2F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70;p82">
              <a:extLst>
                <a:ext uri="{FF2B5EF4-FFF2-40B4-BE49-F238E27FC236}">
                  <a16:creationId xmlns:a16="http://schemas.microsoft.com/office/drawing/2014/main" id="{6984213E-BE26-4739-902A-8A9682BF168B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298;p82">
            <a:extLst>
              <a:ext uri="{FF2B5EF4-FFF2-40B4-BE49-F238E27FC236}">
                <a16:creationId xmlns:a16="http://schemas.microsoft.com/office/drawing/2014/main" id="{BD973D57-D691-42AA-9F7A-74D6014E885D}"/>
              </a:ext>
            </a:extLst>
          </p:cNvPr>
          <p:cNvGrpSpPr/>
          <p:nvPr/>
        </p:nvGrpSpPr>
        <p:grpSpPr>
          <a:xfrm>
            <a:off x="322184" y="4383536"/>
            <a:ext cx="306364" cy="335224"/>
            <a:chOff x="-56774050" y="1904075"/>
            <a:chExt cx="279625" cy="318225"/>
          </a:xfrm>
        </p:grpSpPr>
        <p:sp>
          <p:nvSpPr>
            <p:cNvPr id="52" name="Google Shape;10299;p82">
              <a:extLst>
                <a:ext uri="{FF2B5EF4-FFF2-40B4-BE49-F238E27FC236}">
                  <a16:creationId xmlns:a16="http://schemas.microsoft.com/office/drawing/2014/main" id="{7175EE88-39C6-4E60-BA0E-269D6285A57A}"/>
                </a:ext>
              </a:extLst>
            </p:cNvPr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00;p82">
              <a:extLst>
                <a:ext uri="{FF2B5EF4-FFF2-40B4-BE49-F238E27FC236}">
                  <a16:creationId xmlns:a16="http://schemas.microsoft.com/office/drawing/2014/main" id="{5F3269EE-9511-4A06-B010-BF95512AECFA}"/>
                </a:ext>
              </a:extLst>
            </p:cNvPr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9046;p79">
            <a:extLst>
              <a:ext uri="{FF2B5EF4-FFF2-40B4-BE49-F238E27FC236}">
                <a16:creationId xmlns:a16="http://schemas.microsoft.com/office/drawing/2014/main" id="{555843CE-0386-4034-8371-C4835D56D068}"/>
              </a:ext>
            </a:extLst>
          </p:cNvPr>
          <p:cNvSpPr/>
          <p:nvPr/>
        </p:nvSpPr>
        <p:spPr>
          <a:xfrm rot="10800000">
            <a:off x="1371564" y="3561537"/>
            <a:ext cx="301161" cy="279739"/>
          </a:xfrm>
          <a:custGeom>
            <a:avLst/>
            <a:gdLst/>
            <a:ahLst/>
            <a:cxnLst/>
            <a:rect l="l" t="t" r="r" b="b"/>
            <a:pathLst>
              <a:path w="17109" h="15892" extrusionOk="0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rgbClr val="DC143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" name="Google Shape;9045;p79">
            <a:extLst>
              <a:ext uri="{FF2B5EF4-FFF2-40B4-BE49-F238E27FC236}">
                <a16:creationId xmlns:a16="http://schemas.microsoft.com/office/drawing/2014/main" id="{2E6CC655-BEDD-4188-AABD-5962C373EEE1}"/>
              </a:ext>
            </a:extLst>
          </p:cNvPr>
          <p:cNvGrpSpPr/>
          <p:nvPr/>
        </p:nvGrpSpPr>
        <p:grpSpPr>
          <a:xfrm>
            <a:off x="2265069" y="2769792"/>
            <a:ext cx="301161" cy="339535"/>
            <a:chOff x="3299850" y="238575"/>
            <a:chExt cx="427725" cy="482225"/>
          </a:xfrm>
          <a:solidFill>
            <a:schemeClr val="accent6"/>
          </a:solidFill>
        </p:grpSpPr>
        <p:sp>
          <p:nvSpPr>
            <p:cNvPr id="61" name="Google Shape;9046;p79">
              <a:extLst>
                <a:ext uri="{FF2B5EF4-FFF2-40B4-BE49-F238E27FC236}">
                  <a16:creationId xmlns:a16="http://schemas.microsoft.com/office/drawing/2014/main" id="{042124AB-BD28-499E-AA39-A6CDB326782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9047;p79">
              <a:extLst>
                <a:ext uri="{FF2B5EF4-FFF2-40B4-BE49-F238E27FC236}">
                  <a16:creationId xmlns:a16="http://schemas.microsoft.com/office/drawing/2014/main" id="{D531C7DB-C2E1-4832-8EF8-9263A987D31F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9048;p79">
              <a:extLst>
                <a:ext uri="{FF2B5EF4-FFF2-40B4-BE49-F238E27FC236}">
                  <a16:creationId xmlns:a16="http://schemas.microsoft.com/office/drawing/2014/main" id="{27B5B326-FC87-413E-8735-666E833FB1C0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9049;p79">
              <a:extLst>
                <a:ext uri="{FF2B5EF4-FFF2-40B4-BE49-F238E27FC236}">
                  <a16:creationId xmlns:a16="http://schemas.microsoft.com/office/drawing/2014/main" id="{F401129F-D14F-4B29-A090-E8337951CC3B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9050;p79">
              <a:extLst>
                <a:ext uri="{FF2B5EF4-FFF2-40B4-BE49-F238E27FC236}">
                  <a16:creationId xmlns:a16="http://schemas.microsoft.com/office/drawing/2014/main" id="{6BCB35A3-2EE2-45A9-A9C8-A8E0A79218A4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" name="Google Shape;9046;p79">
            <a:extLst>
              <a:ext uri="{FF2B5EF4-FFF2-40B4-BE49-F238E27FC236}">
                <a16:creationId xmlns:a16="http://schemas.microsoft.com/office/drawing/2014/main" id="{E9F4C2AE-68EB-40AB-B8B4-DB62A68DC8FE}"/>
              </a:ext>
            </a:extLst>
          </p:cNvPr>
          <p:cNvSpPr/>
          <p:nvPr/>
        </p:nvSpPr>
        <p:spPr>
          <a:xfrm rot="10800000">
            <a:off x="2265070" y="3563578"/>
            <a:ext cx="301161" cy="279739"/>
          </a:xfrm>
          <a:custGeom>
            <a:avLst/>
            <a:gdLst/>
            <a:ahLst/>
            <a:cxnLst/>
            <a:rect l="l" t="t" r="r" b="b"/>
            <a:pathLst>
              <a:path w="17109" h="15892" extrusionOk="0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rgbClr val="DC143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9" name="Google Shape;185;p39">
            <a:extLst>
              <a:ext uri="{FF2B5EF4-FFF2-40B4-BE49-F238E27FC236}">
                <a16:creationId xmlns:a16="http://schemas.microsoft.com/office/drawing/2014/main" id="{E3072EC9-FFAF-48C9-8322-716D10A7FAEA}"/>
              </a:ext>
            </a:extLst>
          </p:cNvPr>
          <p:cNvSpPr txBox="1">
            <a:spLocks/>
          </p:cNvSpPr>
          <p:nvPr/>
        </p:nvSpPr>
        <p:spPr>
          <a:xfrm>
            <a:off x="1998433" y="4373058"/>
            <a:ext cx="408043" cy="5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en-US" sz="2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70" name="Google Shape;185;p39">
            <a:extLst>
              <a:ext uri="{FF2B5EF4-FFF2-40B4-BE49-F238E27FC236}">
                <a16:creationId xmlns:a16="http://schemas.microsoft.com/office/drawing/2014/main" id="{008F4EAB-46BE-4B70-9D31-5E135D5276DA}"/>
              </a:ext>
            </a:extLst>
          </p:cNvPr>
          <p:cNvSpPr txBox="1">
            <a:spLocks/>
          </p:cNvSpPr>
          <p:nvPr/>
        </p:nvSpPr>
        <p:spPr>
          <a:xfrm>
            <a:off x="2855582" y="2913534"/>
            <a:ext cx="408043" cy="5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en-US" sz="2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71" name="Google Shape;184;p39">
            <a:extLst>
              <a:ext uri="{FF2B5EF4-FFF2-40B4-BE49-F238E27FC236}">
                <a16:creationId xmlns:a16="http://schemas.microsoft.com/office/drawing/2014/main" id="{86F6C936-95EB-4ECF-B621-2DEE958ED8E6}"/>
              </a:ext>
            </a:extLst>
          </p:cNvPr>
          <p:cNvSpPr txBox="1">
            <a:spLocks/>
          </p:cNvSpPr>
          <p:nvPr/>
        </p:nvSpPr>
        <p:spPr>
          <a:xfrm>
            <a:off x="5720363" y="3449521"/>
            <a:ext cx="3386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s-CO" sz="2000" dirty="0" err="1"/>
              <a:t>An</a:t>
            </a:r>
            <a:r>
              <a:rPr lang="es-ES" sz="2000" dirty="0" err="1"/>
              <a:t>álisis</a:t>
            </a:r>
            <a:r>
              <a:rPr lang="es-ES" sz="2000" dirty="0"/>
              <a:t> por </a:t>
            </a:r>
            <a:r>
              <a:rPr lang="es-ES" sz="2000" dirty="0">
                <a:solidFill>
                  <a:schemeClr val="accent6"/>
                </a:solidFill>
              </a:rPr>
              <a:t>filas</a:t>
            </a:r>
            <a:endParaRPr lang="es-CO" sz="2000" dirty="0">
              <a:solidFill>
                <a:schemeClr val="accent6"/>
              </a:solidFill>
            </a:endParaRPr>
          </a:p>
        </p:txBody>
      </p:sp>
      <p:sp>
        <p:nvSpPr>
          <p:cNvPr id="72" name="Google Shape;185;p39">
            <a:extLst>
              <a:ext uri="{FF2B5EF4-FFF2-40B4-BE49-F238E27FC236}">
                <a16:creationId xmlns:a16="http://schemas.microsoft.com/office/drawing/2014/main" id="{E4621FCC-1419-4BEF-8DF8-5404D302133B}"/>
              </a:ext>
            </a:extLst>
          </p:cNvPr>
          <p:cNvSpPr txBox="1">
            <a:spLocks/>
          </p:cNvSpPr>
          <p:nvPr/>
        </p:nvSpPr>
        <p:spPr>
          <a:xfrm>
            <a:off x="5720363" y="3883562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chemeClr val="lt1"/>
                </a:solidFill>
                <a:latin typeface="Lexend Deca"/>
              </a:rPr>
              <a:t>Recomendación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basada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en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la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similaridad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Lexend Deca"/>
              </a:rPr>
              <a:t>entre </a:t>
            </a:r>
            <a:r>
              <a:rPr lang="en-US" sz="1600" b="1" dirty="0" err="1">
                <a:solidFill>
                  <a:schemeClr val="accent6"/>
                </a:solidFill>
                <a:latin typeface="Lexend Deca"/>
              </a:rPr>
              <a:t>usuarios</a:t>
            </a:r>
            <a:r>
              <a:rPr lang="en-US" sz="1600" b="1" dirty="0">
                <a:solidFill>
                  <a:schemeClr val="accent6"/>
                </a:solidFill>
                <a:latin typeface="Lexend Deca"/>
              </a:rPr>
              <a:t>.</a:t>
            </a:r>
          </a:p>
        </p:txBody>
      </p:sp>
      <p:sp>
        <p:nvSpPr>
          <p:cNvPr id="73" name="Google Shape;184;p39">
            <a:extLst>
              <a:ext uri="{FF2B5EF4-FFF2-40B4-BE49-F238E27FC236}">
                <a16:creationId xmlns:a16="http://schemas.microsoft.com/office/drawing/2014/main" id="{548DB22D-0E8D-4BB3-93C9-6A6BBFC52335}"/>
              </a:ext>
            </a:extLst>
          </p:cNvPr>
          <p:cNvSpPr txBox="1">
            <a:spLocks/>
          </p:cNvSpPr>
          <p:nvPr/>
        </p:nvSpPr>
        <p:spPr>
          <a:xfrm>
            <a:off x="5720363" y="1837065"/>
            <a:ext cx="3386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s-CO" sz="2000" dirty="0" err="1"/>
              <a:t>An</a:t>
            </a:r>
            <a:r>
              <a:rPr lang="es-ES" sz="2000" dirty="0" err="1"/>
              <a:t>álisis</a:t>
            </a:r>
            <a:r>
              <a:rPr lang="es-ES" sz="2000" dirty="0"/>
              <a:t> por </a:t>
            </a:r>
            <a:r>
              <a:rPr lang="es-ES" sz="2000" dirty="0">
                <a:solidFill>
                  <a:schemeClr val="accent6"/>
                </a:solidFill>
              </a:rPr>
              <a:t>columnas</a:t>
            </a:r>
            <a:endParaRPr lang="es-CO" sz="2000" dirty="0">
              <a:solidFill>
                <a:schemeClr val="accent6"/>
              </a:solidFill>
            </a:endParaRPr>
          </a:p>
        </p:txBody>
      </p:sp>
      <p:sp>
        <p:nvSpPr>
          <p:cNvPr id="74" name="Google Shape;185;p39">
            <a:extLst>
              <a:ext uri="{FF2B5EF4-FFF2-40B4-BE49-F238E27FC236}">
                <a16:creationId xmlns:a16="http://schemas.microsoft.com/office/drawing/2014/main" id="{9A10656F-8AB7-4C8C-BEC7-5DB808BC0253}"/>
              </a:ext>
            </a:extLst>
          </p:cNvPr>
          <p:cNvSpPr txBox="1">
            <a:spLocks/>
          </p:cNvSpPr>
          <p:nvPr/>
        </p:nvSpPr>
        <p:spPr>
          <a:xfrm>
            <a:off x="5720363" y="2271106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chemeClr val="lt1"/>
                </a:solidFill>
                <a:latin typeface="Lexend Deca"/>
              </a:rPr>
              <a:t>Recomendación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basada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en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la </a:t>
            </a:r>
            <a:r>
              <a:rPr lang="en-US" sz="1600" dirty="0" err="1">
                <a:solidFill>
                  <a:schemeClr val="lt1"/>
                </a:solidFill>
                <a:latin typeface="Lexend Deca"/>
              </a:rPr>
              <a:t>similaridad</a:t>
            </a:r>
            <a:r>
              <a:rPr lang="en-US" sz="1600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Lexend Deca"/>
              </a:rPr>
              <a:t>entre </a:t>
            </a:r>
            <a:r>
              <a:rPr lang="en-US" sz="1600" b="1" dirty="0" err="1">
                <a:solidFill>
                  <a:schemeClr val="accent6"/>
                </a:solidFill>
                <a:latin typeface="Lexend Deca"/>
              </a:rPr>
              <a:t>películas</a:t>
            </a:r>
            <a:r>
              <a:rPr lang="en-US" sz="1600" b="1" dirty="0">
                <a:solidFill>
                  <a:schemeClr val="accent6"/>
                </a:solidFill>
                <a:latin typeface="Lexend De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8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0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30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30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500"/>
                            </p:stCondLst>
                            <p:childTnLst>
                              <p:par>
                                <p:cTn id="77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000"/>
                            </p:stCondLst>
                            <p:childTnLst>
                              <p:par>
                                <p:cTn id="83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0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30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30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3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9" presetID="24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6" grpId="0" animBg="1"/>
      <p:bldP spid="66" grpId="1" animBg="1"/>
      <p:bldP spid="69" grpId="0"/>
      <p:bldP spid="70" grpId="0"/>
      <p:bldP spid="71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696200" y="63167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Implementación y Evaluación</a:t>
            </a:r>
            <a:endParaRPr dirty="0"/>
          </a:p>
        </p:txBody>
      </p:sp>
      <p:sp>
        <p:nvSpPr>
          <p:cNvPr id="185" name="Google Shape;185;p39"/>
          <p:cNvSpPr txBox="1">
            <a:spLocks noGrp="1"/>
          </p:cNvSpPr>
          <p:nvPr>
            <p:ph type="title" idx="2"/>
          </p:nvPr>
        </p:nvSpPr>
        <p:spPr>
          <a:xfrm>
            <a:off x="696210" y="1847360"/>
            <a:ext cx="2972805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</a:pPr>
            <a:r>
              <a:rPr lang="en" dirty="0">
                <a:solidFill>
                  <a:schemeClr val="lt1"/>
                </a:solidFill>
              </a:rPr>
              <a:t>El método </a:t>
            </a:r>
            <a:r>
              <a:rPr lang="en" dirty="0">
                <a:solidFill>
                  <a:schemeClr val="accent6"/>
                </a:solidFill>
              </a:rPr>
              <a:t>basado en items</a:t>
            </a:r>
            <a:r>
              <a:rPr lang="en" dirty="0">
                <a:solidFill>
                  <a:schemeClr val="lt1"/>
                </a:solidFill>
              </a:rPr>
              <a:t> resulta superior al método basado en usuarios por dos razones principales:</a:t>
            </a:r>
            <a:endParaRPr lang="es-ES" dirty="0"/>
          </a:p>
        </p:txBody>
      </p:sp>
      <p:pic>
        <p:nvPicPr>
          <p:cNvPr id="3" name="try2">
            <a:hlinkClick r:id="" action="ppaction://media"/>
            <a:extLst>
              <a:ext uri="{FF2B5EF4-FFF2-40B4-BE49-F238E27FC236}">
                <a16:creationId xmlns:a16="http://schemas.microsoft.com/office/drawing/2014/main" id="{ECEEDCD6-9889-44D0-B933-16BF1C5B9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8779" y="0"/>
            <a:ext cx="4424536" cy="5143500"/>
          </a:xfrm>
          <a:prstGeom prst="rect">
            <a:avLst/>
          </a:prstGeom>
        </p:spPr>
      </p:pic>
      <p:sp>
        <p:nvSpPr>
          <p:cNvPr id="7" name="Google Shape;185;p39">
            <a:extLst>
              <a:ext uri="{FF2B5EF4-FFF2-40B4-BE49-F238E27FC236}">
                <a16:creationId xmlns:a16="http://schemas.microsoft.com/office/drawing/2014/main" id="{7131C219-42D7-405E-9006-21678978D923}"/>
              </a:ext>
            </a:extLst>
          </p:cNvPr>
          <p:cNvSpPr txBox="1">
            <a:spLocks/>
          </p:cNvSpPr>
          <p:nvPr/>
        </p:nvSpPr>
        <p:spPr>
          <a:xfrm>
            <a:off x="696200" y="3093965"/>
            <a:ext cx="2972805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Deca"/>
              <a:buNone/>
              <a:defRPr sz="16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Menor tiempo de ejecución y uso de recursos computacionales.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Mejores predicciones de acuerdo con la función de pérdida RMSE.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Método de</a:t>
            </a:r>
            <a:r>
              <a:rPr lang="en" dirty="0" smtClean="0">
                <a:solidFill>
                  <a:srgbClr val="20C8C8"/>
                </a:solidFill>
              </a:rPr>
              <a:t> Factorización de Matrices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19999" y="1969000"/>
            <a:ext cx="6420539" cy="23255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MX" dirty="0" smtClean="0"/>
              <a:t>Descubre</a:t>
            </a:r>
            <a:r>
              <a:rPr lang="es-MX" dirty="0"/>
              <a:t> </a:t>
            </a:r>
            <a:r>
              <a:rPr lang="es-MX" dirty="0" smtClean="0"/>
              <a:t>correlaciones/características</a:t>
            </a:r>
            <a:r>
              <a:rPr lang="es-MX" dirty="0"/>
              <a:t> ocultas en los datos</a:t>
            </a:r>
          </a:p>
          <a:p>
            <a:r>
              <a:rPr lang="es-MX" dirty="0" smtClean="0"/>
              <a:t>Elimina</a:t>
            </a:r>
            <a:r>
              <a:rPr lang="es-MX" dirty="0"/>
              <a:t> </a:t>
            </a:r>
            <a:r>
              <a:rPr lang="es-MX" dirty="0" smtClean="0"/>
              <a:t>características</a:t>
            </a:r>
            <a:r>
              <a:rPr lang="es-MX" dirty="0"/>
              <a:t> ruidosas o redundantes que no son útiles</a:t>
            </a:r>
          </a:p>
          <a:p>
            <a:r>
              <a:rPr lang="es-MX" dirty="0" smtClean="0"/>
              <a:t>Se</a:t>
            </a:r>
            <a:r>
              <a:rPr lang="es-MX" dirty="0"/>
              <a:t> pueden interpretar y visualizar los datos de mejor manera</a:t>
            </a:r>
          </a:p>
          <a:p>
            <a:r>
              <a:rPr lang="es-MX" dirty="0" smtClean="0"/>
              <a:t>Utiliza</a:t>
            </a:r>
            <a:r>
              <a:rPr lang="es-MX" dirty="0"/>
              <a:t> menos capacidad computacional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" name="Google Shape;315;p49"/>
          <p:cNvSpPr/>
          <p:nvPr/>
        </p:nvSpPr>
        <p:spPr>
          <a:xfrm>
            <a:off x="4106700" y="540000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18;p49"/>
          <p:cNvSpPr txBox="1">
            <a:spLocks/>
          </p:cNvSpPr>
          <p:nvPr/>
        </p:nvSpPr>
        <p:spPr>
          <a:xfrm>
            <a:off x="4270075" y="696150"/>
            <a:ext cx="8619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exend Deca"/>
              </a:rPr>
              <a:t>03</a:t>
            </a:r>
            <a:endParaRPr lang="en" sz="5000" b="1" dirty="0">
              <a:solidFill>
                <a:schemeClr val="accent6">
                  <a:lumMod val="60000"/>
                  <a:lumOff val="40000"/>
                </a:schemeClr>
              </a:solidFill>
              <a:latin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32029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 smtClean="0">
                <a:solidFill>
                  <a:srgbClr val="20C8C8"/>
                </a:solidFill>
              </a:rPr>
              <a:t>Singular Value Decomposition </a:t>
            </a:r>
            <a:r>
              <a:rPr lang="en" dirty="0" smtClean="0">
                <a:solidFill>
                  <a:schemeClr val="bg1"/>
                </a:solidFill>
              </a:rPr>
              <a:t>(</a:t>
            </a:r>
            <a:r>
              <a:rPr lang="en" dirty="0" smtClean="0"/>
              <a:t>SVD)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0" y="1705510"/>
            <a:ext cx="6842589" cy="3437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6" y="1967744"/>
            <a:ext cx="5322014" cy="297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337</Words>
  <Application>Microsoft Office PowerPoint</Application>
  <PresentationFormat>Presentación en pantalla (16:9)</PresentationFormat>
  <Paragraphs>69</Paragraphs>
  <Slides>11</Slides>
  <Notes>10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Assistant</vt:lpstr>
      <vt:lpstr>Cambria Math</vt:lpstr>
      <vt:lpstr>Lexend Deca</vt:lpstr>
      <vt:lpstr>Partup Presentation by Slidesgo</vt:lpstr>
      <vt:lpstr>Sistemas de Recomendación de películas</vt:lpstr>
      <vt:lpstr>Contenido de la presentación</vt:lpstr>
      <vt:lpstr>Propuesta del proyecto</vt:lpstr>
      <vt:lpstr>Presentación de PowerPoint</vt:lpstr>
      <vt:lpstr>Filtrado Colaborativo</vt:lpstr>
      <vt:lpstr>interesan los vectores de puntuaciones similares…</vt:lpstr>
      <vt:lpstr>Implementación y Evaluación</vt:lpstr>
      <vt:lpstr>Método de Factorización de Matrices</vt:lpstr>
      <vt:lpstr>Singular Value Decomposition (SVD)</vt:lpstr>
      <vt:lpstr>Singular Value Decomposition (SVD)</vt:lpstr>
      <vt:lpstr>Resultado y Predicción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Recomendación de películas</dc:title>
  <cp:lastModifiedBy>Diana Sánchez</cp:lastModifiedBy>
  <cp:revision>46</cp:revision>
  <dcterms:modified xsi:type="dcterms:W3CDTF">2021-07-27T16:35:34Z</dcterms:modified>
</cp:coreProperties>
</file>